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7"/>
  </p:notesMasterIdLst>
  <p:sldIdLst>
    <p:sldId id="300" r:id="rId2"/>
    <p:sldId id="301" r:id="rId3"/>
    <p:sldId id="304" r:id="rId4"/>
    <p:sldId id="303" r:id="rId5"/>
    <p:sldId id="302" r:id="rId6"/>
    <p:sldId id="305" r:id="rId7"/>
    <p:sldId id="293" r:id="rId8"/>
    <p:sldId id="262" r:id="rId9"/>
    <p:sldId id="259" r:id="rId10"/>
    <p:sldId id="298" r:id="rId11"/>
    <p:sldId id="307" r:id="rId12"/>
    <p:sldId id="260" r:id="rId13"/>
    <p:sldId id="264" r:id="rId14"/>
    <p:sldId id="299" r:id="rId15"/>
    <p:sldId id="265" r:id="rId16"/>
    <p:sldId id="269" r:id="rId17"/>
    <p:sldId id="306" r:id="rId18"/>
    <p:sldId id="267" r:id="rId19"/>
    <p:sldId id="271" r:id="rId20"/>
    <p:sldId id="287" r:id="rId21"/>
    <p:sldId id="272" r:id="rId22"/>
    <p:sldId id="273" r:id="rId23"/>
    <p:sldId id="276" r:id="rId24"/>
    <p:sldId id="277" r:id="rId25"/>
    <p:sldId id="278" r:id="rId26"/>
    <p:sldId id="280" r:id="rId27"/>
    <p:sldId id="281" r:id="rId28"/>
    <p:sldId id="282" r:id="rId29"/>
    <p:sldId id="283" r:id="rId30"/>
    <p:sldId id="284" r:id="rId31"/>
    <p:sldId id="285" r:id="rId32"/>
    <p:sldId id="286" r:id="rId33"/>
    <p:sldId id="294" r:id="rId34"/>
    <p:sldId id="290"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277" autoAdjust="0"/>
    <p:restoredTop sz="91872" autoAdjust="0"/>
  </p:normalViewPr>
  <p:slideViewPr>
    <p:cSldViewPr snapToGrid="0">
      <p:cViewPr varScale="1">
        <p:scale>
          <a:sx n="109" d="100"/>
          <a:sy n="109" d="100"/>
        </p:scale>
        <p:origin x="125" y="31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98" d="100"/>
          <a:sy n="98" d="100"/>
        </p:scale>
        <p:origin x="35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96018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5609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13</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107941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15</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16</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124642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18</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that have been installed on your machine</a:t>
            </a:r>
            <a:r>
              <a:rPr lang="en-US" baseline="0" dirty="0" smtClean="0"/>
              <a:t>: R and </a:t>
            </a:r>
            <a:r>
              <a:rPr lang="en-US" baseline="0" dirty="0" err="1" smtClean="0"/>
              <a:t>RStudio</a:t>
            </a:r>
            <a:r>
              <a:rPr lang="en-US" baseline="0" dirty="0" smtClean="0"/>
              <a:t>. Both programs are command line driven and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a:t>
            </a:r>
            <a:r>
              <a:rPr lang="en-US" dirty="0" smtClean="0"/>
              <a:t>. The environment tab will allow you to import data and keep track of the data objects you create in R. The history tab keeps a record of all the commands that you execute.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369768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similar to R, can be opened in </a:t>
            </a:r>
            <a:r>
              <a:rPr lang="en-US" baseline="0" dirty="0" err="1" smtClean="0"/>
              <a:t>RStudio</a:t>
            </a:r>
            <a:r>
              <a:rPr lang="en-US" baseline="0" dirty="0" smtClean="0"/>
              <a:t>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28</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29</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that lists all of the packages that have been installed. In order to utilize these packages, the user must 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30</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400780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31</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clicking on the Update icon in the Packages tab.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32</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33</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34</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35</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175108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529516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6</a:t>
            </a:fld>
            <a:endParaRPr lang="en-US"/>
          </a:p>
        </p:txBody>
      </p:sp>
    </p:spTree>
    <p:extLst>
      <p:ext uri="{BB962C8B-B14F-4D97-AF65-F5344CB8AC3E}">
        <p14:creationId xmlns:p14="http://schemas.microsoft.com/office/powerpoint/2010/main" val="1074514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identified about 10 years ago. Alignment of software and staff are available now.</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2568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css-tech/stats_for_soil_survey/tree/master/data" TargetMode="External"/><Relationship Id="rId2" Type="http://schemas.openxmlformats.org/officeDocument/2006/relationships/hyperlink" Target="http://ncss-tech.github.io/stats_for_soil_survey/chapters/" TargetMode="External"/><Relationship Id="rId1" Type="http://schemas.openxmlformats.org/officeDocument/2006/relationships/slideLayout" Target="../slideLayouts/slideLayout2.xml"/><Relationship Id="rId4" Type="http://schemas.openxmlformats.org/officeDocument/2006/relationships/hyperlink" Target="https://github.com/ncss-tech/stats_for_soil_survey/tree/master/presentation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3337" y="1101054"/>
            <a:ext cx="6441938" cy="1325562"/>
          </a:xfrm>
        </p:spPr>
        <p:txBody>
          <a:bodyPr/>
          <a:lstStyle/>
          <a:p>
            <a:r>
              <a:rPr lang="en-US" b="1" dirty="0" smtClean="0"/>
              <a:t>Statistics for Soil Survey</a:t>
            </a:r>
            <a:endParaRPr lang="en-US" b="1" dirty="0"/>
          </a:p>
        </p:txBody>
      </p:sp>
    </p:spTree>
    <p:extLst>
      <p:ext uri="{BB962C8B-B14F-4D97-AF65-F5344CB8AC3E}">
        <p14:creationId xmlns:p14="http://schemas.microsoft.com/office/powerpoint/2010/main" val="67468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course organized this way?</a:t>
            </a:r>
            <a:endParaRPr lang="en-US" dirty="0">
              <a:latin typeface="Century Gothic" panose="020B0502020202020204" pitchFamily="34" charset="0"/>
            </a:endParaRPr>
          </a:p>
        </p:txBody>
      </p:sp>
      <p:sp>
        <p:nvSpPr>
          <p:cNvPr id="3" name="Content Placeholder 2"/>
          <p:cNvSpPr>
            <a:spLocks noGrp="1"/>
          </p:cNvSpPr>
          <p:nvPr>
            <p:ph idx="1"/>
          </p:nvPr>
        </p:nvSpPr>
        <p:spPr>
          <a:xfrm>
            <a:off x="700160" y="1839951"/>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Our best judgement for assembling into 24 hours what could be 6 University level courses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Mixture of slides and script enabled web pages is new for NRCS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The web content is a long-term investment and should serve as a permanent reference</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a:latin typeface="Arial" panose="020B0604020202020204" pitchFamily="34" charset="0"/>
                <a:cs typeface="Arial" panose="020B0604020202020204" pitchFamily="34" charset="0"/>
              </a:rPr>
              <a:t>F</a:t>
            </a:r>
            <a:r>
              <a:rPr lang="en-US" sz="2600" dirty="0" smtClean="0">
                <a:latin typeface="Arial" panose="020B0604020202020204" pitchFamily="34" charset="0"/>
                <a:cs typeface="Arial" panose="020B0604020202020204" pitchFamily="34" charset="0"/>
              </a:rPr>
              <a:t>eel free to provide guidance for improving the class for future offerings</a:t>
            </a: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400" dirty="0" smtClean="0">
              <a:latin typeface="Arial" panose="020B0604020202020204" pitchFamily="34" charset="0"/>
              <a:cs typeface="Arial" panose="020B0604020202020204" pitchFamily="34" charset="0"/>
            </a:endParaRPr>
          </a:p>
          <a:p>
            <a:pPr marL="800100" lvl="4" indent="0">
              <a:spcBef>
                <a:spcPts val="750"/>
              </a:spcBef>
              <a:buNone/>
            </a:pPr>
            <a:endParaRPr lang="en-US" sz="2500" dirty="0"/>
          </a:p>
        </p:txBody>
      </p:sp>
    </p:spTree>
    <p:extLst>
      <p:ext uri="{BB962C8B-B14F-4D97-AF65-F5344CB8AC3E}">
        <p14:creationId xmlns:p14="http://schemas.microsoft.com/office/powerpoint/2010/main" val="36865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of course content</a:t>
            </a:r>
            <a:endParaRPr lang="en-US" dirty="0"/>
          </a:p>
        </p:txBody>
      </p:sp>
      <p:sp>
        <p:nvSpPr>
          <p:cNvPr id="3" name="Content Placeholder 2"/>
          <p:cNvSpPr>
            <a:spLocks noGrp="1"/>
          </p:cNvSpPr>
          <p:nvPr>
            <p:ph idx="1"/>
          </p:nvPr>
        </p:nvSpPr>
        <p:spPr/>
        <p:txBody>
          <a:bodyPr/>
          <a:lstStyle/>
          <a:p>
            <a:r>
              <a:rPr lang="en-US" dirty="0" smtClean="0"/>
              <a:t>Web content:</a:t>
            </a:r>
            <a:endParaRPr lang="en-US" dirty="0" smtClean="0">
              <a:hlinkClick r:id="rId2"/>
            </a:endParaRPr>
          </a:p>
          <a:p>
            <a:pPr marL="0" indent="0">
              <a:buNone/>
            </a:pPr>
            <a:r>
              <a:rPr lang="en-US" sz="2000" dirty="0" smtClean="0">
                <a:hlinkClick r:id="rId2"/>
              </a:rPr>
              <a:t>http</a:t>
            </a:r>
            <a:r>
              <a:rPr lang="en-US" sz="2000" dirty="0">
                <a:hlinkClick r:id="rId2"/>
              </a:rPr>
              <a:t>://ncss-tech.github.io/stats_for_soil_survey/chapters</a:t>
            </a:r>
            <a:r>
              <a:rPr lang="en-US" sz="2000" dirty="0" smtClean="0">
                <a:hlinkClick r:id="rId2"/>
              </a:rPr>
              <a:t>/</a:t>
            </a:r>
            <a:endParaRPr lang="en-US" sz="2000" dirty="0" smtClean="0"/>
          </a:p>
          <a:p>
            <a:r>
              <a:rPr lang="en-US" dirty="0" smtClean="0"/>
              <a:t>Data</a:t>
            </a:r>
          </a:p>
          <a:p>
            <a:pPr marL="0" indent="0">
              <a:buNone/>
            </a:pPr>
            <a:r>
              <a:rPr lang="en-US" sz="2000" dirty="0">
                <a:hlinkClick r:id="rId3"/>
              </a:rPr>
              <a:t>https://github.com/ncss-tech/stats_for_soil_survey/tree/master/data</a:t>
            </a:r>
            <a:endParaRPr lang="en-US" sz="2000" dirty="0" smtClean="0"/>
          </a:p>
          <a:p>
            <a:r>
              <a:rPr lang="en-US" dirty="0" smtClean="0"/>
              <a:t>Presentations:</a:t>
            </a:r>
          </a:p>
          <a:p>
            <a:pPr marL="0" indent="0">
              <a:buNone/>
            </a:pPr>
            <a:r>
              <a:rPr lang="en-US" sz="2000" dirty="0">
                <a:hlinkClick r:id="rId4"/>
              </a:rPr>
              <a:t>https://</a:t>
            </a:r>
            <a:r>
              <a:rPr lang="en-US" sz="2000" dirty="0" smtClean="0">
                <a:hlinkClick r:id="rId4"/>
              </a:rPr>
              <a:t>github.com/ncss tech/</a:t>
            </a:r>
            <a:r>
              <a:rPr lang="en-US" sz="2000" dirty="0" err="1" smtClean="0">
                <a:hlinkClick r:id="rId4"/>
              </a:rPr>
              <a:t>stats_for_soil_survey</a:t>
            </a:r>
            <a:r>
              <a:rPr lang="en-US" sz="2000" dirty="0" smtClean="0">
                <a:hlinkClick r:id="rId4"/>
              </a:rPr>
              <a:t>/tree/master/presentations</a:t>
            </a:r>
            <a:endParaRPr lang="en-US" sz="2000" dirty="0"/>
          </a:p>
        </p:txBody>
      </p:sp>
    </p:spTree>
    <p:extLst>
      <p:ext uri="{BB962C8B-B14F-4D97-AF65-F5344CB8AC3E}">
        <p14:creationId xmlns:p14="http://schemas.microsoft.com/office/powerpoint/2010/main" val="1965900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r>
              <a:rPr lang="en-US" smtClean="0">
                <a:latin typeface="Century Gothic" panose="020B0502020202020204" pitchFamily="34" charset="0"/>
              </a:rPr>
              <a:t>Week 1</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963643"/>
            <a:ext cx="5257800" cy="4531632"/>
          </a:xfrm>
        </p:spPr>
        <p:txBody>
          <a:bodyPr>
            <a:normAutofit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a:t>
            </a:r>
            <a:r>
              <a:rPr lang="en-US" sz="2700" dirty="0">
                <a:latin typeface="Arial" panose="020B0604020202020204" pitchFamily="34" charset="0"/>
                <a:cs typeface="Arial" panose="020B0604020202020204" pitchFamily="34" charset="0"/>
              </a:rPr>
              <a:t>We Use</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
        <p:nvSpPr>
          <p:cNvPr id="4" name="TextBox 3"/>
          <p:cNvSpPr txBox="1"/>
          <p:nvPr/>
        </p:nvSpPr>
        <p:spPr>
          <a:xfrm>
            <a:off x="845127" y="1458151"/>
            <a:ext cx="2853602" cy="369332"/>
          </a:xfrm>
          <a:prstGeom prst="rect">
            <a:avLst/>
          </a:prstGeom>
          <a:noFill/>
        </p:spPr>
        <p:txBody>
          <a:bodyPr wrap="none" rtlCol="0">
            <a:spAutoFit/>
          </a:bodyPr>
          <a:lstStyle/>
          <a:p>
            <a:r>
              <a:rPr lang="en-US" dirty="0" smtClean="0"/>
              <a:t>These are general guidelines</a:t>
            </a: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2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Clustering and </a:t>
            </a:r>
            <a:r>
              <a:rPr lang="en-US" sz="2700" dirty="0" smtClean="0">
                <a:latin typeface="Arial" panose="020B0604020202020204" pitchFamily="34" charset="0"/>
                <a:cs typeface="Arial" panose="020B0604020202020204" pitchFamily="34" charset="0"/>
              </a:rPr>
              <a:t>Ordination</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Validation and </a:t>
            </a:r>
            <a:r>
              <a:rPr lang="en-US" sz="2700" dirty="0" smtClean="0">
                <a:latin typeface="Arial" panose="020B0604020202020204" pitchFamily="34" charset="0"/>
                <a:cs typeface="Arial" panose="020B0604020202020204" pitchFamily="34" charset="0"/>
              </a:rPr>
              <a:t>Uncertainty</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Linear </a:t>
            </a:r>
            <a:r>
              <a:rPr lang="en-US" sz="2700" dirty="0" smtClean="0">
                <a:latin typeface="Arial" panose="020B0604020202020204" pitchFamily="34" charset="0"/>
                <a:cs typeface="Arial" panose="020B0604020202020204" pitchFamily="34" charset="0"/>
              </a:rPr>
              <a:t>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Final Project</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350128"/>
            <a:ext cx="10339316" cy="4531632"/>
          </a:xfrm>
        </p:spPr>
        <p:txBody>
          <a:bodyPr>
            <a:normAutofit/>
          </a:bodyPr>
          <a:lstStyle/>
          <a:p>
            <a:pPr marL="0" indent="0">
              <a:lnSpc>
                <a:spcPct val="110000"/>
              </a:lnSpc>
              <a:spcBef>
                <a:spcPts val="0"/>
              </a:spcBef>
              <a:spcAft>
                <a:spcPts val="600"/>
              </a:spcAft>
              <a:buNone/>
            </a:pP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Objective(s)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what you will investigate and the methods that will be </a:t>
            </a:r>
            <a:r>
              <a:rPr lang="en-US" sz="2400" dirty="0" smtClean="0">
                <a:latin typeface="Arial" panose="020B0604020202020204" pitchFamily="34" charset="0"/>
                <a:cs typeface="Arial" panose="020B0604020202020204" pitchFamily="34" charset="0"/>
              </a:rPr>
              <a:t>employed</a:t>
            </a:r>
          </a:p>
          <a:p>
            <a:r>
              <a:rPr lang="en-US" sz="2400" b="1" dirty="0" smtClean="0">
                <a:latin typeface="Arial" panose="020B0604020202020204" pitchFamily="34" charset="0"/>
                <a:cs typeface="Arial" panose="020B0604020202020204" pitchFamily="34" charset="0"/>
              </a:rPr>
              <a:t>Project</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Domain</a:t>
            </a:r>
            <a:r>
              <a:rPr lang="en-US" sz="2400" dirty="0" smtClean="0">
                <a:latin typeface="Arial" panose="020B0604020202020204" pitchFamily="34" charset="0"/>
                <a:cs typeface="Arial" panose="020B0604020202020204" pitchFamily="34" charset="0"/>
              </a:rPr>
              <a:t> – could be confined to </a:t>
            </a:r>
            <a:r>
              <a:rPr lang="en-US" sz="2400" dirty="0">
                <a:latin typeface="Arial" panose="020B0604020202020204" pitchFamily="34" charset="0"/>
                <a:cs typeface="Arial" panose="020B0604020202020204" pitchFamily="34" charset="0"/>
              </a:rPr>
              <a:t>analysis of point data or horizons </a:t>
            </a:r>
            <a:r>
              <a:rPr lang="en-US" sz="2400" dirty="0" smtClean="0">
                <a:latin typeface="Arial" panose="020B0604020202020204" pitchFamily="34" charset="0"/>
                <a:cs typeface="Arial" panose="020B0604020202020204" pitchFamily="34" charset="0"/>
              </a:rPr>
              <a:t>from KSSL or field descriptions, or include spatial component and resulting predictions</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Results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results using descriptive and graphical techniques. If predictions are used, include </a:t>
            </a:r>
            <a:r>
              <a:rPr lang="en-US" sz="2400" dirty="0" smtClean="0">
                <a:latin typeface="Arial" panose="020B0604020202020204" pitchFamily="34" charset="0"/>
                <a:cs typeface="Arial" panose="020B0604020202020204" pitchFamily="34" charset="0"/>
              </a:rPr>
              <a:t>these</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Discussion - </a:t>
            </a:r>
            <a:r>
              <a:rPr lang="en-US" sz="2400" dirty="0" smtClean="0">
                <a:latin typeface="Arial" panose="020B0604020202020204" pitchFamily="34" charset="0"/>
                <a:cs typeface="Arial" panose="020B0604020202020204" pitchFamily="34" charset="0"/>
              </a:rPr>
              <a:t>Discuss </a:t>
            </a:r>
            <a:r>
              <a:rPr lang="en-US" sz="2400" dirty="0">
                <a:latin typeface="Arial" panose="020B0604020202020204" pitchFamily="34" charset="0"/>
                <a:cs typeface="Arial" panose="020B0604020202020204" pitchFamily="34" charset="0"/>
              </a:rPr>
              <a:t>how these results: 1) help in understanding the problem and 2) influence current and future </a:t>
            </a:r>
            <a:r>
              <a:rPr lang="en-US" sz="2400" dirty="0" smtClean="0">
                <a:latin typeface="Arial" panose="020B0604020202020204" pitchFamily="34" charset="0"/>
                <a:cs typeface="Arial" panose="020B0604020202020204" pitchFamily="34" charset="0"/>
              </a:rPr>
              <a:t>investigations</a:t>
            </a:r>
          </a:p>
          <a:p>
            <a:r>
              <a:rPr lang="en-US" sz="2400" b="1" dirty="0" smtClean="0">
                <a:latin typeface="Arial" panose="020B0604020202020204" pitchFamily="34" charset="0"/>
                <a:cs typeface="Arial" panose="020B0604020202020204" pitchFamily="34" charset="0"/>
              </a:rPr>
              <a:t>Due date </a:t>
            </a:r>
            <a:r>
              <a:rPr lang="en-US" sz="2400" dirty="0" smtClean="0">
                <a:latin typeface="Arial" panose="020B0604020202020204" pitchFamily="34" charset="0"/>
                <a:cs typeface="Arial" panose="020B0604020202020204" pitchFamily="34" charset="0"/>
              </a:rPr>
              <a:t>– March 24</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2017</a:t>
            </a:r>
            <a:endParaRPr lang="en-US" sz="2400" dirty="0">
              <a:latin typeface="Arial" panose="020B0604020202020204" pitchFamily="34" charset="0"/>
              <a:cs typeface="Arial" panose="020B0604020202020204" pitchFamily="34" charset="0"/>
            </a:endParaRPr>
          </a:p>
          <a:p>
            <a:pPr marL="0" indent="0">
              <a:lnSpc>
                <a:spcPct val="11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953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7235" y="204442"/>
            <a:ext cx="7435381" cy="6502720"/>
          </a:xfrm>
          <a:prstGeom prst="rect">
            <a:avLst/>
          </a:prstGeom>
        </p:spPr>
      </p:pic>
    </p:spTree>
    <p:extLst>
      <p:ext uri="{BB962C8B-B14F-4D97-AF65-F5344CB8AC3E}">
        <p14:creationId xmlns:p14="http://schemas.microsoft.com/office/powerpoint/2010/main" val="412360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verified the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Installed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Established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pPr marL="576263" lvl="1" indent="-288925">
              <a:spcAft>
                <a:spcPts val="1200"/>
              </a:spcAft>
            </a:pPr>
            <a:r>
              <a:rPr lang="en-US" sz="2800" dirty="0" smtClean="0">
                <a:latin typeface="Arial" panose="020B0604020202020204" pitchFamily="34" charset="0"/>
                <a:cs typeface="Arial" panose="020B0604020202020204" pitchFamily="34" charset="0"/>
              </a:rPr>
              <a:t>Ran </a:t>
            </a:r>
            <a:r>
              <a:rPr lang="en-US" sz="2800" dirty="0" err="1" smtClean="0">
                <a:latin typeface="Arial" panose="020B0604020202020204" pitchFamily="34" charset="0"/>
                <a:cs typeface="Arial" panose="020B0604020202020204" pitchFamily="34" charset="0"/>
              </a:rPr>
              <a:t>fetchNASIS</a:t>
            </a:r>
            <a:r>
              <a:rPr lang="en-US" sz="2800" dirty="0" smtClean="0">
                <a:latin typeface="Arial" panose="020B0604020202020204" pitchFamily="34" charset="0"/>
                <a:cs typeface="Arial" panose="020B0604020202020204" pitchFamily="34" charset="0"/>
              </a:rPr>
              <a:t> on a selected set</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6" name="Picture 5"/>
          <p:cNvPicPr>
            <a:picLocks noChangeAspect="1"/>
          </p:cNvPicPr>
          <p:nvPr/>
        </p:nvPicPr>
        <p:blipFill>
          <a:blip r:embed="rId3"/>
          <a:stretch>
            <a:fillRect/>
          </a:stretch>
        </p:blipFill>
        <p:spPr>
          <a:xfrm>
            <a:off x="2595434" y="1235546"/>
            <a:ext cx="6400800" cy="5227320"/>
          </a:xfrm>
          <a:prstGeom prst="rect">
            <a:avLst/>
          </a:prstGeom>
        </p:spPr>
      </p:pic>
    </p:spTree>
    <p:extLst>
      <p:ext uri="{BB962C8B-B14F-4D97-AF65-F5344CB8AC3E}">
        <p14:creationId xmlns:p14="http://schemas.microsoft.com/office/powerpoint/2010/main" val="1451242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3" name="Picture 2"/>
          <p:cNvPicPr>
            <a:picLocks noChangeAspect="1"/>
          </p:cNvPicPr>
          <p:nvPr/>
        </p:nvPicPr>
        <p:blipFill>
          <a:blip r:embed="rId3"/>
          <a:stretch>
            <a:fillRect/>
          </a:stretch>
        </p:blipFill>
        <p:spPr>
          <a:xfrm>
            <a:off x="2567354" y="1098669"/>
            <a:ext cx="6052478" cy="5675161"/>
          </a:xfrm>
          <a:prstGeom prst="rect">
            <a:avLst/>
          </a:prstGeom>
        </p:spPr>
      </p:pic>
    </p:spTree>
    <p:extLst>
      <p:ext uri="{BB962C8B-B14F-4D97-AF65-F5344CB8AC3E}">
        <p14:creationId xmlns:p14="http://schemas.microsoft.com/office/powerpoint/2010/main" val="2569343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3" name="Picture 2"/>
          <p:cNvPicPr>
            <a:picLocks noChangeAspect="1"/>
          </p:cNvPicPr>
          <p:nvPr/>
        </p:nvPicPr>
        <p:blipFill>
          <a:blip r:embed="rId3"/>
          <a:stretch>
            <a:fillRect/>
          </a:stretch>
        </p:blipFill>
        <p:spPr>
          <a:xfrm>
            <a:off x="2389895" y="1137792"/>
            <a:ext cx="6400800" cy="5720208"/>
          </a:xfrm>
          <a:prstGeom prst="rect">
            <a:avLst/>
          </a:prstGeom>
        </p:spPr>
      </p:pic>
    </p:spTree>
    <p:extLst>
      <p:ext uri="{BB962C8B-B14F-4D97-AF65-F5344CB8AC3E}">
        <p14:creationId xmlns:p14="http://schemas.microsoft.com/office/powerpoint/2010/main" val="1693949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TextBox 2"/>
          <p:cNvSpPr txBox="1"/>
          <p:nvPr/>
        </p:nvSpPr>
        <p:spPr>
          <a:xfrm>
            <a:off x="914399" y="1250178"/>
            <a:ext cx="10108858" cy="3046988"/>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Current Soil Survey Procedures</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select and evaluate polys(</a:t>
            </a:r>
            <a:r>
              <a:rPr lang="en-US" sz="2400" dirty="0" err="1" smtClean="0">
                <a:latin typeface="Arial" panose="020B0604020202020204" pitchFamily="34" charset="0"/>
                <a:cs typeface="Arial" panose="020B0604020202020204" pitchFamily="34" charset="0"/>
              </a:rPr>
              <a:t>smu</a:t>
            </a:r>
            <a:r>
              <a:rPr lang="en-US" sz="2400" dirty="0" smtClean="0">
                <a:latin typeface="Arial" panose="020B0604020202020204" pitchFamily="34" charset="0"/>
                <a:cs typeface="Arial" panose="020B0604020202020204" pitchFamily="34" charset="0"/>
              </a:rPr>
              <a:t>) and pedons – zonal stats </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SDJR purposes for seamless </a:t>
            </a:r>
            <a:r>
              <a:rPr lang="en-US" sz="2400" dirty="0" err="1" smtClean="0">
                <a:latin typeface="Arial" panose="020B0604020202020204" pitchFamily="34" charset="0"/>
                <a:cs typeface="Arial" panose="020B0604020202020204" pitchFamily="34" charset="0"/>
              </a:rPr>
              <a:t>interps</a:t>
            </a:r>
            <a:r>
              <a:rPr lang="en-US" sz="2400" dirty="0" smtClean="0">
                <a:latin typeface="Arial" panose="020B0604020202020204" pitchFamily="34" charset="0"/>
                <a:cs typeface="Arial" panose="020B0604020202020204" pitchFamily="34" charset="0"/>
              </a:rPr>
              <a:t> across artificial boundaries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QA/QC of SSURGO and digital soil mapping</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Knowledge Based inference using ArcSIE</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 – used for exploring data in correlation process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NASIS – typical workload</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7175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TextBox 2"/>
          <p:cNvSpPr txBox="1"/>
          <p:nvPr/>
        </p:nvSpPr>
        <p:spPr>
          <a:xfrm>
            <a:off x="914399" y="1250178"/>
            <a:ext cx="8481809" cy="2677656"/>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Current Statistical Procedures</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Move data to Excel then – descriptive statistics and graphs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 - </a:t>
            </a:r>
            <a:r>
              <a:rPr lang="en-US" sz="2400" dirty="0">
                <a:latin typeface="Arial" panose="020B0604020202020204" pitchFamily="34" charset="0"/>
                <a:cs typeface="Arial" panose="020B0604020202020204" pitchFamily="34" charset="0"/>
              </a:rPr>
              <a:t>descriptive statistics and </a:t>
            </a:r>
            <a:r>
              <a:rPr lang="en-US" sz="2400" dirty="0" smtClean="0">
                <a:latin typeface="Arial" panose="020B0604020202020204" pitchFamily="34" charset="0"/>
                <a:cs typeface="Arial" panose="020B0604020202020204" pitchFamily="34" charset="0"/>
              </a:rPr>
              <a:t>graphs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Other software - </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ArcGIS – zonal stats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None </a:t>
            </a:r>
          </a:p>
        </p:txBody>
      </p:sp>
    </p:spTree>
    <p:extLst>
      <p:ext uri="{BB962C8B-B14F-4D97-AF65-F5344CB8AC3E}">
        <p14:creationId xmlns:p14="http://schemas.microsoft.com/office/powerpoint/2010/main" val="3416244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5" name="TextBox 4"/>
          <p:cNvSpPr txBox="1"/>
          <p:nvPr/>
        </p:nvSpPr>
        <p:spPr>
          <a:xfrm>
            <a:off x="914399" y="1271280"/>
            <a:ext cx="9319847" cy="4154984"/>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Goals for this training</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about statistical analysis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Expand existing knowledge of statistical techniques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ways to more fully utilize existing data – NASIS, KSSL, SSURGO etc.</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ways to investigate soil map units, components, pedons etc. more objectively</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Use objective data to update spatial and tabular</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Use R with raster data for mapping purposes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Data mining </a:t>
            </a:r>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a:t>
            </a:r>
            <a:r>
              <a:rPr lang="en-US" dirty="0" smtClean="0">
                <a:latin typeface="Arial" panose="020B0604020202020204" pitchFamily="34" charset="0"/>
                <a:cs typeface="Arial" panose="020B0604020202020204" pitchFamily="34" charset="0"/>
              </a:rPr>
              <a:t>populations </a:t>
            </a:r>
            <a:r>
              <a:rPr lang="en-US" dirty="0">
                <a:latin typeface="Arial" panose="020B0604020202020204" pitchFamily="34" charset="0"/>
                <a:cs typeface="Arial" panose="020B0604020202020204" pitchFamily="34" charset="0"/>
              </a:rPr>
              <a:t>in NASIS</a:t>
            </a:r>
            <a:r>
              <a:rPr lang="en-US" dirty="0" smtClean="0">
                <a:latin typeface="Arial" panose="020B0604020202020204" pitchFamily="34" charset="0"/>
                <a:cs typeface="Arial" panose="020B0604020202020204" pitchFamily="34" charset="0"/>
              </a:rPr>
              <a:t>.</a:t>
            </a:r>
          </a:p>
          <a:p>
            <a:pPr lvl="0">
              <a:spcAft>
                <a:spcPts val="1200"/>
              </a:spcAft>
            </a:pPr>
            <a:r>
              <a:rPr lang="en-US" dirty="0" smtClean="0">
                <a:latin typeface="Arial" panose="020B0604020202020204" pitchFamily="34" charset="0"/>
                <a:cs typeface="Arial" panose="020B0604020202020204" pitchFamily="34" charset="0"/>
              </a:rPr>
              <a:t>Help to pursue the question “why” </a:t>
            </a:r>
            <a:endParaRPr lang="en-US" dirty="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a:t>
            </a:r>
            <a:r>
              <a:rPr lang="en-US" sz="2400" dirty="0" smtClean="0">
                <a:latin typeface="Arial" panose="020B0604020202020204" pitchFamily="34" charset="0"/>
                <a:cs typeface="Arial" panose="020B0604020202020204" pitchFamily="34" charset="0"/>
              </a:rPr>
              <a:t>lands at high production rates</a:t>
            </a:r>
            <a:endParaRPr lang="en-US" sz="2400" dirty="0">
              <a:latin typeface="Arial" panose="020B0604020202020204" pitchFamily="34" charset="0"/>
              <a:cs typeface="Arial" panose="020B0604020202020204" pitchFamily="34" charset="0"/>
            </a:endParaRP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1080</TotalTime>
  <Words>2335</Words>
  <Application>Microsoft Office PowerPoint</Application>
  <PresentationFormat>Widescreen</PresentationFormat>
  <Paragraphs>213</Paragraphs>
  <Slides>35</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Century Schoolbook</vt:lpstr>
      <vt:lpstr>Wingdings 2</vt:lpstr>
      <vt:lpstr>HDOfficeLightV0</vt:lpstr>
      <vt:lpstr>Statistics for Soil Survey</vt:lpstr>
      <vt:lpstr>Pre-course Questionnaire</vt:lpstr>
      <vt:lpstr>Pre-course Questionnaire</vt:lpstr>
      <vt:lpstr>Pre-course Questionnaire</vt:lpstr>
      <vt:lpstr>Pre-course Questionnaire</vt:lpstr>
      <vt:lpstr>Pre-course Questionnaire</vt:lpstr>
      <vt:lpstr>Pre-course Questionnaire</vt:lpstr>
      <vt:lpstr>Course Objectives</vt:lpstr>
      <vt:lpstr>Overview:  Why Is This Training Needed?</vt:lpstr>
      <vt:lpstr>Overview:  Why is course organized this way?</vt:lpstr>
      <vt:lpstr>Location of course content</vt:lpstr>
      <vt:lpstr>Overview: Week 1</vt:lpstr>
      <vt:lpstr>Overview: Week 2</vt:lpstr>
      <vt:lpstr>Final Project</vt:lpstr>
      <vt:lpstr>Pre-course Assignment:  History of NASIS </vt:lpstr>
      <vt:lpstr>Pre-course Assignment:  History of NASIS </vt:lpstr>
      <vt:lpstr>PowerPoint Presentation</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D Avello, Tom - NRCS, Morgantown, WV</cp:lastModifiedBy>
  <cp:revision>107</cp:revision>
  <dcterms:created xsi:type="dcterms:W3CDTF">2016-01-29T19:25:44Z</dcterms:created>
  <dcterms:modified xsi:type="dcterms:W3CDTF">2017-02-27T19:03:29Z</dcterms:modified>
</cp:coreProperties>
</file>